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1849" r:id="rId2"/>
    <p:sldId id="1935" r:id="rId3"/>
    <p:sldId id="1941" r:id="rId4"/>
    <p:sldId id="1940" r:id="rId5"/>
    <p:sldId id="1936" r:id="rId6"/>
    <p:sldId id="1942" r:id="rId7"/>
    <p:sldId id="1943" r:id="rId8"/>
    <p:sldId id="1944" r:id="rId9"/>
    <p:sldId id="1945" r:id="rId10"/>
    <p:sldId id="1946" r:id="rId11"/>
    <p:sldId id="1947" r:id="rId12"/>
    <p:sldId id="1948" r:id="rId13"/>
    <p:sldId id="1949" r:id="rId14"/>
    <p:sldId id="1950" r:id="rId15"/>
    <p:sldId id="195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70EF3-390E-4BF1-A925-B1979AA070C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70A12-12DA-40F6-AF41-5631B40D8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3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PROCESS CHANGE – ONE LIST UP FRONT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70A12-12DA-40F6-AF41-5631B40D85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52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 cannot expose graphic violence, Sexual Content or Suggestive language, Drug Use, or Shocking 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70A12-12DA-40F6-AF41-5631B40D85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3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23551-A7A3-81A8-69A7-18888495C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A7E844-BCE9-FE23-0402-A203775C7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3980F-AD6D-7547-BF03-ED6433B28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A08B-7941-4D0B-A0D0-BABAD30A51D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E4A30-3C71-3C12-E66D-5064AA08C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24C25-D4B4-BC7A-090F-EC0736938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936E3-BAE9-46FA-BEE2-B5167EE75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9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610A9-AE9E-B239-2F43-613225EBE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CF3A75-49D9-0056-DBDF-85E074FB79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136F6-6333-A364-0473-F95A90003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A08B-7941-4D0B-A0D0-BABAD30A51D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190AE-F76F-98E3-B7B7-5E1AB6524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90BA6-054D-F465-6B20-005A1FCD9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936E3-BAE9-46FA-BEE2-B5167EE75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19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79CCCA-397C-683E-3BE6-BB338341DA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4B723C-091F-74D9-F2B2-4A1E270928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F459A-1BDB-6D19-C34E-EEF2722F3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A08B-7941-4D0B-A0D0-BABAD30A51D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F1058-0DE1-3EB5-C765-F9812629B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5C8C3-78CE-F360-98FE-99DA2F03B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936E3-BAE9-46FA-BEE2-B5167EE75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97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Le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ge Title"/>
          <p:cNvSpPr>
            <a:spLocks noGrp="1"/>
          </p:cNvSpPr>
          <p:nvPr>
            <p:ph type="title" hasCustomPrompt="1"/>
          </p:nvPr>
        </p:nvSpPr>
        <p:spPr>
          <a:xfrm>
            <a:off x="552379" y="802375"/>
            <a:ext cx="6676593" cy="3368472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>
              <a:defRPr sz="4200" b="1" i="0" cap="none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Section Header"/>
          <p:cNvSpPr>
            <a:spLocks noGrp="1"/>
          </p:cNvSpPr>
          <p:nvPr>
            <p:ph type="body" sz="quarter" idx="14" hasCustomPrompt="1"/>
          </p:nvPr>
        </p:nvSpPr>
        <p:spPr>
          <a:xfrm>
            <a:off x="565827" y="4263338"/>
            <a:ext cx="6663146" cy="594360"/>
          </a:xfrm>
          <a:prstGeom prst="rect">
            <a:avLst/>
          </a:prstGeom>
        </p:spPr>
        <p:txBody>
          <a:bodyPr lIns="0" tIns="0" rIns="0" anchor="t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B3381B-40D1-CF43-B4D3-32643ADDE4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7" y="5842143"/>
            <a:ext cx="25527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ue Section - Content (Narrow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">
            <a:extLst>
              <a:ext uri="{FF2B5EF4-FFF2-40B4-BE49-F238E27FC236}">
                <a16:creationId xmlns:a16="http://schemas.microsoft.com/office/drawing/2014/main" id="{B1C4520D-F257-4741-8D90-6BCCCC342A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5144" y="1272988"/>
            <a:ext cx="4387302" cy="5289157"/>
          </a:xfrm>
          <a:prstGeom prst="rect">
            <a:avLst/>
          </a:prstGeom>
        </p:spPr>
        <p:txBody>
          <a:bodyPr lIns="0" tIns="0" rIns="0" bIns="0" numCol="1" spcCol="274320">
            <a:normAutofit/>
          </a:bodyPr>
          <a:lstStyle>
            <a:lvl1pPr marL="0" indent="0" algn="l">
              <a:spcAft>
                <a:spcPts val="600"/>
              </a:spcAft>
              <a:buNone/>
              <a:defRPr sz="1800" b="0" i="0">
                <a:solidFill>
                  <a:srgbClr val="448ABA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Clr>
                <a:srgbClr val="448ABA"/>
              </a:buClr>
              <a:buFont typeface="Arial" charset="0"/>
              <a:buNone/>
              <a:defRPr sz="1800" b="0" i="0">
                <a:solidFill>
                  <a:srgbClr val="A7A8A9"/>
                </a:solidFill>
                <a:latin typeface="Arial" charset="0"/>
                <a:ea typeface="Arial" charset="0"/>
                <a:cs typeface="Arial" charset="0"/>
              </a:defRPr>
            </a:lvl2pPr>
            <a:lvl3pPr marL="594360" indent="-320040">
              <a:spcBef>
                <a:spcPts val="600"/>
              </a:spcBef>
              <a:spcAft>
                <a:spcPts val="600"/>
              </a:spcAft>
              <a:buClr>
                <a:srgbClr val="448ABA"/>
              </a:buClr>
              <a:buFont typeface="Arial" charset="0"/>
              <a:buChar char="•"/>
              <a:defRPr sz="1800" b="0" i="0">
                <a:solidFill>
                  <a:srgbClr val="A7A8A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age Title">
            <a:extLst>
              <a:ext uri="{FF2B5EF4-FFF2-40B4-BE49-F238E27FC236}">
                <a16:creationId xmlns:a16="http://schemas.microsoft.com/office/drawing/2014/main" id="{8FED9299-31AF-B442-A001-76E37230D9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144" y="640080"/>
            <a:ext cx="11393264" cy="4154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>
              <a:defRPr sz="3000" b="0" i="0" cap="none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ection Header">
            <a:extLst>
              <a:ext uri="{FF2B5EF4-FFF2-40B4-BE49-F238E27FC236}">
                <a16:creationId xmlns:a16="http://schemas.microsoft.com/office/drawing/2014/main" id="{61B9CAC3-BE5C-4F4A-BD08-DF9AA17A56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5144" y="0"/>
            <a:ext cx="11393264" cy="594360"/>
          </a:xfrm>
          <a:prstGeom prst="rect">
            <a:avLst/>
          </a:prstGeom>
        </p:spPr>
        <p:txBody>
          <a:bodyPr lIns="0" tIns="0" rIns="0" anchor="b">
            <a:normAutofit/>
          </a:bodyPr>
          <a:lstStyle>
            <a:lvl1pPr marL="0" indent="0">
              <a:buNone/>
              <a:defRPr sz="1900" b="0" i="0">
                <a:solidFill>
                  <a:srgbClr val="448ABA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85144" y="6562143"/>
            <a:ext cx="10775037" cy="20530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None/>
              <a:defRPr sz="800" i="1">
                <a:solidFill>
                  <a:schemeClr val="bg1"/>
                </a:solidFill>
              </a:defRPr>
            </a:lvl1pPr>
            <a:lvl2pPr marL="457200" indent="0">
              <a:buNone/>
              <a:defRPr sz="800" i="1">
                <a:solidFill>
                  <a:schemeClr val="bg1"/>
                </a:solidFill>
              </a:defRPr>
            </a:lvl2pPr>
            <a:lvl3pPr marL="914400" indent="0">
              <a:buNone/>
              <a:defRPr sz="800" i="1">
                <a:solidFill>
                  <a:schemeClr val="bg1"/>
                </a:solidFill>
              </a:defRPr>
            </a:lvl3pPr>
            <a:lvl4pPr marL="1371600" indent="0">
              <a:buNone/>
              <a:defRPr sz="800" i="1">
                <a:solidFill>
                  <a:schemeClr val="bg1"/>
                </a:solidFill>
              </a:defRPr>
            </a:lvl4pPr>
            <a:lvl5pPr marL="1828800" indent="0">
              <a:buNone/>
              <a:defRPr sz="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11260183" y="6562143"/>
            <a:ext cx="618223" cy="20530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i="0" kern="1200">
                <a:solidFill>
                  <a:schemeClr val="bg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800" i="1" kern="1200" cap="none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800" i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800" i="1" kern="1200" cap="none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800" i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fld id="{6D595B07-700C-1749-91D4-42C9C253B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8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8B753-CF43-0EA1-36CA-69114723A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67ECB-4A61-2341-6181-AB8807C90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F81AA-BC07-4CF8-1849-87D0102DC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A08B-7941-4D0B-A0D0-BABAD30A51D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F2BDF-CB6C-D6D2-E4CB-E047D6C4B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6E5F0-9276-203B-CF4D-85DC6A6BB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936E3-BAE9-46FA-BEE2-B5167EE75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53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60E03-BFAC-BF7E-DEC5-FEADCECC8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07ED3-15FF-66C3-22DA-0C6D71BF5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B02CB-BB28-124D-BF1D-6BBE2B559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A08B-7941-4D0B-A0D0-BABAD30A51D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489D2-1E63-881B-5451-F17AF0F7F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861EC-EF5C-9E81-7F3F-BCAC6F940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936E3-BAE9-46FA-BEE2-B5167EE75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77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39B01-87B6-9FC0-50A7-0B5BDC5CE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436C7-B0D4-0F01-9C1D-A4301077A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2FFD12-614E-24D9-518A-D6AA0BD781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64DEE-0A5C-118A-E064-1902E4307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A08B-7941-4D0B-A0D0-BABAD30A51D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0BD24-16D0-C765-F780-FD8DD7A68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E6275C-1F81-92B4-CA18-51C66D30E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936E3-BAE9-46FA-BEE2-B5167EE75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0C258-1D5E-B1B2-FB03-C36C55A78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F5F12-FB37-5DF9-6E30-EC5D061D6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67C965-FFBD-343E-6E65-34B86DDEE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2B20C6-2949-0B14-DBFE-0067F63004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E012A0-70AD-3B74-A204-DD2DF1AD9E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F3E1E7-3960-EFE4-638D-CCA102A36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A08B-7941-4D0B-A0D0-BABAD30A51D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C45B0F-F542-935C-0FFF-F42B06E73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0E44F9-8B0D-89CB-F479-5625107E1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936E3-BAE9-46FA-BEE2-B5167EE75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7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F1C2B-E8C0-9E1F-5D0E-87F2EE5B3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DCFA84-660D-D304-AE07-E00868134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A08B-7941-4D0B-A0D0-BABAD30A51D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A72DD3-B6E9-045F-78FB-5BBF2B21A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91134-8438-9024-3812-86ADE77C3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936E3-BAE9-46FA-BEE2-B5167EE75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16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4BD8C6-04E6-95DA-7F5B-2DE9E4110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A08B-7941-4D0B-A0D0-BABAD30A51D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5D1196-91A5-1232-E5C6-25016E839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91BAB-A7B1-4033-385D-015C2540F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936E3-BAE9-46FA-BEE2-B5167EE75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6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F855E-EAC0-1CCE-CAF6-51BC272E8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4C753-2BDF-CD72-3AC2-7E03BBF35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0795E-FFDC-1C14-E357-B1B7D8970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3E13F-DE7D-AB41-CC5B-5E59BD301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A08B-7941-4D0B-A0D0-BABAD30A51D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EE9E47-D9B2-C753-14CA-862F40DCC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10359-5233-D511-6215-D789AF855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936E3-BAE9-46FA-BEE2-B5167EE75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33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B63A3-5390-F0FA-4643-2BC425B88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3410DD-A2DB-C810-709E-074DD5F8CB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B821F5-D01D-A485-EE5F-7D23A8DE0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83AD68-E52B-BF2B-7677-50999FE37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A08B-7941-4D0B-A0D0-BABAD30A51D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2FF01C-9370-299F-08BA-E2C456FEE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ED3D1-CEF8-A8A3-CD61-6B77A7F3E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936E3-BAE9-46FA-BEE2-B5167EE75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E4A02C-498F-D429-6BC3-9CF633508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61A9B-214C-4D5A-78B4-CB8FEB302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40E50-10B0-5C5B-0710-1A8321DC6F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5A08B-7941-4D0B-A0D0-BABAD30A51D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35428-A025-3622-A8A4-E6F087E911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3B607-6D7B-55DD-D6AF-705C1B1AB9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936E3-BAE9-46FA-BEE2-B5167EE75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, beach, nature&#10;&#10;Description automatically generated">
            <a:extLst>
              <a:ext uri="{FF2B5EF4-FFF2-40B4-BE49-F238E27FC236}">
                <a16:creationId xmlns:a16="http://schemas.microsoft.com/office/drawing/2014/main" id="{CC728588-015E-9A7A-0F86-C3796210C5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7" r="21709"/>
          <a:stretch/>
        </p:blipFill>
        <p:spPr>
          <a:xfrm>
            <a:off x="6043127" y="0"/>
            <a:ext cx="614887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856D021-A3A5-4566-BEF4-160A9A63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6969"/>
            <a:ext cx="6033356" cy="1658151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TikTok 101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14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itting in a room&#10;&#10;Description automatically generated with low confidence">
            <a:extLst>
              <a:ext uri="{FF2B5EF4-FFF2-40B4-BE49-F238E27FC236}">
                <a16:creationId xmlns:a16="http://schemas.microsoft.com/office/drawing/2014/main" id="{8A626D79-467A-F346-A40D-3A6891351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C555AE-6E8D-4967-8BE7-330767A6D5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1406" y="316267"/>
            <a:ext cx="11393264" cy="59436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INFLUENCER BRIEF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4CCD301-A7EA-446E-BDE5-85C6887198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5345" y="1226893"/>
            <a:ext cx="7131257" cy="5281984"/>
          </a:xfrm>
        </p:spPr>
        <p:txBody>
          <a:bodyPr>
            <a:normAutofit/>
          </a:bodyPr>
          <a:lstStyle/>
          <a:p>
            <a:pPr lvl="1"/>
            <a:r>
              <a:rPr lang="en-US" dirty="0">
                <a:solidFill>
                  <a:schemeClr val="bg1"/>
                </a:solidFill>
              </a:rPr>
              <a:t>Purpose- provides contracted influencers with creative direction. Please note this is not a script for influencers to follow rather a guide for when the influencer is creating the content </a:t>
            </a:r>
          </a:p>
          <a:p>
            <a:pPr marL="88011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Client will receive influencer brief for review within 3 business days after submitting completed campaign brief.</a:t>
            </a:r>
          </a:p>
          <a:p>
            <a:pPr marL="88011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Digital AD reviews with Client and Local Sales </a:t>
            </a:r>
          </a:p>
          <a:p>
            <a:pPr marL="88011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Influencer uses this to create content </a:t>
            </a:r>
          </a:p>
          <a:p>
            <a:pPr marL="88011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Include </a:t>
            </a:r>
            <a:r>
              <a:rPr lang="en-US" u="sng" dirty="0">
                <a:solidFill>
                  <a:schemeClr val="bg1"/>
                </a:solidFill>
              </a:rPr>
              <a:t>required</a:t>
            </a:r>
            <a:r>
              <a:rPr lang="en-US" dirty="0">
                <a:solidFill>
                  <a:schemeClr val="bg1"/>
                </a:solidFill>
              </a:rPr>
              <a:t> components (Hashtag, Specific Actions or Phrases) for content creation </a:t>
            </a:r>
          </a:p>
          <a:p>
            <a:pPr marL="88011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Client must approve brief within </a:t>
            </a:r>
            <a:r>
              <a:rPr lang="en-US" u="sng" dirty="0">
                <a:solidFill>
                  <a:schemeClr val="bg1"/>
                </a:solidFill>
              </a:rPr>
              <a:t>3 business days </a:t>
            </a:r>
            <a:r>
              <a:rPr lang="en-US" dirty="0">
                <a:solidFill>
                  <a:schemeClr val="bg1"/>
                </a:solidFill>
              </a:rPr>
              <a:t>of sent</a:t>
            </a:r>
          </a:p>
          <a:p>
            <a:pPr marL="880110" lvl="2" indent="-28575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bg1"/>
                </a:solidFill>
              </a:rPr>
              <a:t>Cannot be changed once submitted to Digital Ad Ops Team</a:t>
            </a:r>
          </a:p>
          <a:p>
            <a:pPr marL="88011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88011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lvl="2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88011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F80623-B061-9D57-6704-4918A8D8F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527" y="2507530"/>
            <a:ext cx="4304128" cy="339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6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itting in a room&#10;&#10;Description automatically generated with low confidence">
            <a:extLst>
              <a:ext uri="{FF2B5EF4-FFF2-40B4-BE49-F238E27FC236}">
                <a16:creationId xmlns:a16="http://schemas.microsoft.com/office/drawing/2014/main" id="{8A626D79-467A-F346-A40D-3A6891351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C555AE-6E8D-4967-8BE7-330767A6D5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9368" y="283410"/>
            <a:ext cx="11393264" cy="59436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TALENT LIST/TALENT PORTAL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4CCD301-A7EA-446E-BDE5-85C6887198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5345" y="1226893"/>
            <a:ext cx="6838289" cy="5281984"/>
          </a:xfrm>
        </p:spPr>
        <p:txBody>
          <a:bodyPr/>
          <a:lstStyle/>
          <a:p>
            <a:pPr marL="880110" lvl="2" indent="-285750"/>
            <a:r>
              <a:rPr lang="en-US" dirty="0">
                <a:solidFill>
                  <a:schemeClr val="bg1"/>
                </a:solidFill>
              </a:rPr>
              <a:t>Purpose: Where the hand selected talent lives and client reviews</a:t>
            </a:r>
          </a:p>
          <a:p>
            <a:pPr marL="880110" lvl="2" indent="-285750"/>
            <a:r>
              <a:rPr lang="en-US" dirty="0">
                <a:solidFill>
                  <a:schemeClr val="bg1"/>
                </a:solidFill>
              </a:rPr>
              <a:t>Digital AD to walk through client through how to make selections</a:t>
            </a:r>
          </a:p>
          <a:p>
            <a:pPr marL="88011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One Talent List will be sent one time at the start of the campaign</a:t>
            </a:r>
          </a:p>
          <a:p>
            <a:pPr marL="1885950" lvl="3" indent="-285750"/>
            <a:r>
              <a:rPr lang="en-US" dirty="0"/>
              <a:t>Talent List- </a:t>
            </a:r>
            <a:r>
              <a:rPr lang="en-US" u="sng" dirty="0"/>
              <a:t>50% or more of talent list must be approved in order to move forward </a:t>
            </a:r>
          </a:p>
          <a:p>
            <a:pPr marL="1885950" lvl="3" indent="-285750"/>
            <a:r>
              <a:rPr lang="en-US" dirty="0"/>
              <a:t>Influencer should be reviewed based off content solely.</a:t>
            </a:r>
          </a:p>
          <a:p>
            <a:pPr marL="1885950" lvl="3" indent="-285750"/>
            <a:r>
              <a:rPr lang="en-US" dirty="0"/>
              <a:t>Work through with Client the approval/rejection process. All Rejections please provide commentary.</a:t>
            </a:r>
          </a:p>
          <a:p>
            <a:pPr marL="1885950" lvl="3" indent="-285750"/>
            <a:r>
              <a:rPr lang="en-US" dirty="0"/>
              <a:t>Approved Influencers are not guaranteed to sign on for the campaign.</a:t>
            </a:r>
          </a:p>
          <a:p>
            <a:pPr marL="880110" lvl="2" indent="-285750"/>
            <a:r>
              <a:rPr lang="en-US" b="1" u="sng" dirty="0">
                <a:solidFill>
                  <a:schemeClr val="bg1"/>
                </a:solidFill>
              </a:rPr>
              <a:t>3 Day Business Turn Around Time To Approve/Reject Influencers.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88011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D968BE-8D64-C5EA-9886-5D2EE837B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6080" y="4211782"/>
            <a:ext cx="5061265" cy="247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1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itting in a room&#10;&#10;Description automatically generated with low confidence">
            <a:extLst>
              <a:ext uri="{FF2B5EF4-FFF2-40B4-BE49-F238E27FC236}">
                <a16:creationId xmlns:a16="http://schemas.microsoft.com/office/drawing/2014/main" id="{8A626D79-467A-F346-A40D-3A6891351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C555AE-6E8D-4967-8BE7-330767A6D5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9368" y="283410"/>
            <a:ext cx="11393264" cy="59436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CONTENT CREATIVE PORTAL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4CCD301-A7EA-446E-BDE5-85C6887198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5345" y="1226893"/>
            <a:ext cx="6838289" cy="5281984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Contracted Influencers send in creative - Digital Ad Ops alerts Sales it’s ready for approval/rejection</a:t>
            </a:r>
          </a:p>
          <a:p>
            <a:pPr marL="88011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2 creative revisions allowed for all assets (Creative, Caption, and Hashtags) </a:t>
            </a:r>
          </a:p>
          <a:p>
            <a:pPr marL="88011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Goal of first revision is to correct all content/messaging/tone and second is to make minor tweaks.</a:t>
            </a:r>
          </a:p>
          <a:p>
            <a:pPr marL="88011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All feedback commentary and approval must be submitted through the Portal. Emails not accepted.</a:t>
            </a:r>
          </a:p>
          <a:p>
            <a:pPr marL="88011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Revisions must align with approved Influencer Brief. Any changes outside of Influencer Brief will require additional spend.</a:t>
            </a:r>
          </a:p>
          <a:p>
            <a:pPr marL="88011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Client must approve Content and Caption in the Content Creator Portal. This is NCM’s trigger that the content is ready to go live. </a:t>
            </a:r>
          </a:p>
          <a:p>
            <a:pPr marL="88011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Revisions in this portal are due within </a:t>
            </a:r>
            <a:r>
              <a:rPr lang="en-US" u="sng" dirty="0">
                <a:solidFill>
                  <a:schemeClr val="bg1"/>
                </a:solidFill>
              </a:rPr>
              <a:t>3 Business Days</a:t>
            </a:r>
          </a:p>
          <a:p>
            <a:pPr marL="88011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Influencers will go live within </a:t>
            </a:r>
            <a:r>
              <a:rPr lang="en-US" u="sng" dirty="0">
                <a:solidFill>
                  <a:schemeClr val="bg1"/>
                </a:solidFill>
              </a:rPr>
              <a:t>3 Business Days </a:t>
            </a:r>
            <a:r>
              <a:rPr lang="en-US" dirty="0">
                <a:solidFill>
                  <a:schemeClr val="bg1"/>
                </a:solidFill>
              </a:rPr>
              <a:t>of final approval</a:t>
            </a:r>
          </a:p>
          <a:p>
            <a:pPr lvl="2" indent="0">
              <a:buNone/>
            </a:pPr>
            <a:endParaRPr lang="en-US" dirty="0"/>
          </a:p>
          <a:p>
            <a:pPr marL="88011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87E690-9871-7AD1-6294-122477809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634" y="1831017"/>
            <a:ext cx="4805533" cy="421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9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itting in a room&#10;&#10;Description automatically generated with low confidence">
            <a:extLst>
              <a:ext uri="{FF2B5EF4-FFF2-40B4-BE49-F238E27FC236}">
                <a16:creationId xmlns:a16="http://schemas.microsoft.com/office/drawing/2014/main" id="{8A626D79-467A-F346-A40D-3A6891351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C555AE-6E8D-4967-8BE7-330767A6D5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9368" y="283410"/>
            <a:ext cx="11393264" cy="59436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LIVE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4CCD301-A7EA-446E-BDE5-85C6887198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5345" y="1226893"/>
            <a:ext cx="10167164" cy="5281984"/>
          </a:xfrm>
        </p:spPr>
        <p:txBody>
          <a:bodyPr/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6-8 Weeks later Campaign is live. Digital Ad Ops confirms launch with Digital Account Director and Local Sales.</a:t>
            </a:r>
          </a:p>
          <a:p>
            <a:pPr marL="88011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Live link to TikTok Posting is uploaded in email.</a:t>
            </a:r>
          </a:p>
          <a:p>
            <a:pPr marL="1885950" lvl="3" indent="-285750"/>
            <a:r>
              <a:rPr lang="en-US" dirty="0"/>
              <a:t>Follow post for engagements, real time information, and commentary.</a:t>
            </a:r>
          </a:p>
          <a:p>
            <a:pPr marL="880110" lvl="2" indent="-285750"/>
            <a:r>
              <a:rPr lang="en-US" dirty="0">
                <a:solidFill>
                  <a:schemeClr val="bg1"/>
                </a:solidFill>
              </a:rPr>
              <a:t>Reporting </a:t>
            </a:r>
          </a:p>
          <a:p>
            <a:pPr marL="1885950" lvl="3" indent="-285750"/>
            <a:r>
              <a:rPr lang="en-US" dirty="0"/>
              <a:t>Pacing Reports handled by Digital Account Directors</a:t>
            </a:r>
          </a:p>
          <a:p>
            <a:pPr marL="1885950" lvl="3" indent="-285750"/>
            <a:r>
              <a:rPr lang="en-US" dirty="0">
                <a:solidFill>
                  <a:schemeClr val="bg1"/>
                </a:solidFill>
              </a:rPr>
              <a:t>Questions? Email Digital Ad Ops Team</a:t>
            </a:r>
            <a:endParaRPr lang="en-US" dirty="0"/>
          </a:p>
          <a:p>
            <a:pPr marL="880110" lvl="2" indent="-285750"/>
            <a:r>
              <a:rPr lang="en-US" dirty="0">
                <a:solidFill>
                  <a:schemeClr val="bg1"/>
                </a:solidFill>
              </a:rPr>
              <a:t>All Postings will post within Time Frame between Start and End Date provided by Client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098" name="Picture 2" descr="Live PNG Images Transparent Background | PNG Play">
            <a:extLst>
              <a:ext uri="{FF2B5EF4-FFF2-40B4-BE49-F238E27FC236}">
                <a16:creationId xmlns:a16="http://schemas.microsoft.com/office/drawing/2014/main" id="{924120D4-2934-9C9B-67B1-CDDE1A4FA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082" y="4435907"/>
            <a:ext cx="4487573" cy="224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81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itting in a room&#10;&#10;Description automatically generated with low confidence">
            <a:extLst>
              <a:ext uri="{FF2B5EF4-FFF2-40B4-BE49-F238E27FC236}">
                <a16:creationId xmlns:a16="http://schemas.microsoft.com/office/drawing/2014/main" id="{8A626D79-467A-F346-A40D-3A6891351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C555AE-6E8D-4967-8BE7-330767A6D5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9368" y="283410"/>
            <a:ext cx="11393264" cy="59436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CAMPAIGN END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4CCD301-A7EA-446E-BDE5-85C6887198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5345" y="1226893"/>
            <a:ext cx="8070510" cy="528198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Campaign Post Report – sent out </a:t>
            </a:r>
            <a:r>
              <a:rPr lang="en-US" u="sng" dirty="0">
                <a:solidFill>
                  <a:schemeClr val="bg1"/>
                </a:solidFill>
              </a:rPr>
              <a:t>10 business days </a:t>
            </a:r>
            <a:r>
              <a:rPr lang="en-US" dirty="0">
                <a:solidFill>
                  <a:schemeClr val="bg1"/>
                </a:solidFill>
              </a:rPr>
              <a:t>after campaign 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Case Study – Digital Ad Ops will send to Digital AD to review with local sales and clients.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Influencer’s post will stay live on TikTok for minimum of 90 Days from original post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D953E0-71A3-9884-8F4C-CCD4B6959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153" y="3179518"/>
            <a:ext cx="4689120" cy="316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3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itting in a room&#10;&#10;Description automatically generated with low confidence">
            <a:extLst>
              <a:ext uri="{FF2B5EF4-FFF2-40B4-BE49-F238E27FC236}">
                <a16:creationId xmlns:a16="http://schemas.microsoft.com/office/drawing/2014/main" id="{8A626D79-467A-F346-A40D-3A6891351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C555AE-6E8D-4967-8BE7-330767A6D5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9368" y="283410"/>
            <a:ext cx="11393264" cy="59436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PROHIBITED CATEGORIES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4CCD301-A7EA-446E-BDE5-85C6887198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5344" y="1226893"/>
            <a:ext cx="5570537" cy="5281984"/>
          </a:xfrm>
        </p:spPr>
        <p:txBody>
          <a:bodyPr/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HEALTHCARE</a:t>
            </a:r>
          </a:p>
          <a:p>
            <a:pPr marL="88011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Vaccines </a:t>
            </a:r>
          </a:p>
          <a:p>
            <a:pPr marL="1885950" lvl="3" indent="-285750"/>
            <a:r>
              <a:rPr lang="en-US" sz="1400" dirty="0">
                <a:solidFill>
                  <a:schemeClr val="bg1"/>
                </a:solidFill>
              </a:rPr>
              <a:t>COVID Boosters, COVID Vaccines, HPV, Influenza Vaccine, etc.</a:t>
            </a:r>
          </a:p>
          <a:p>
            <a:pPr marL="88011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Endemic and Epidemic Diseases/Viruses</a:t>
            </a:r>
          </a:p>
          <a:p>
            <a:pPr marL="1885950" lvl="3" indent="-285750"/>
            <a:r>
              <a:rPr lang="en-US" sz="1400" dirty="0">
                <a:solidFill>
                  <a:schemeClr val="bg1"/>
                </a:solidFill>
              </a:rPr>
              <a:t>HIV, HPV, AIDS</a:t>
            </a:r>
          </a:p>
          <a:p>
            <a:pPr marL="1885950" lvl="3" indent="-285750"/>
            <a:r>
              <a:rPr lang="en-US" sz="1400" dirty="0" err="1"/>
              <a:t>PrEP</a:t>
            </a:r>
            <a:r>
              <a:rPr lang="en-US" sz="1400" dirty="0"/>
              <a:t>, HIV Testing, At Home Testing</a:t>
            </a:r>
          </a:p>
          <a:p>
            <a:pPr marL="880110" lvl="2" indent="-285750"/>
            <a:r>
              <a:rPr lang="en-US" sz="1400" dirty="0">
                <a:solidFill>
                  <a:schemeClr val="bg1"/>
                </a:solidFill>
              </a:rPr>
              <a:t>Organ Sharing and/or Donor Programs</a:t>
            </a:r>
          </a:p>
          <a:p>
            <a:pPr marL="880110" lvl="2" indent="-285750"/>
            <a:r>
              <a:rPr lang="en-US" sz="1400" dirty="0">
                <a:solidFill>
                  <a:schemeClr val="bg1"/>
                </a:solidFill>
              </a:rPr>
              <a:t>STDs, STIs, Testosterone Supplements, Sex-Related Heath Issues</a:t>
            </a:r>
          </a:p>
          <a:p>
            <a:pPr marL="880110" lvl="2" indent="-285750"/>
            <a:r>
              <a:rPr lang="en-US" sz="1400" dirty="0">
                <a:solidFill>
                  <a:schemeClr val="bg1"/>
                </a:solidFill>
              </a:rPr>
              <a:t>Supplements (Vitamins), Weight Loss Pills, Weight Watch Programs</a:t>
            </a:r>
          </a:p>
          <a:p>
            <a:pPr marL="880110" lvl="2" indent="-285750"/>
            <a:r>
              <a:rPr lang="en-US" sz="1400" dirty="0">
                <a:solidFill>
                  <a:schemeClr val="bg1"/>
                </a:solidFill>
              </a:rPr>
              <a:t>Pharmaceuticals – including over the counter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Financial </a:t>
            </a:r>
          </a:p>
          <a:p>
            <a:pPr marL="1885950" lvl="3" indent="-285750"/>
            <a:r>
              <a:rPr lang="en-US" sz="1400" dirty="0"/>
              <a:t>Debt Assistance, Loans, Pyramid Schemes, Auctions, NFT, Crypto, </a:t>
            </a:r>
          </a:p>
          <a:p>
            <a:pPr marL="1885950" lvl="3" indent="-285750"/>
            <a:r>
              <a:rPr lang="en-US" sz="1400" dirty="0"/>
              <a:t>Lotteries, State Gambling, Online Gambling, Casinos</a:t>
            </a:r>
          </a:p>
          <a:p>
            <a:pPr marL="1885950" lvl="3" indent="-285750"/>
            <a:endParaRPr lang="en-US" sz="1400" dirty="0">
              <a:solidFill>
                <a:schemeClr val="bg1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F96C7BB-260E-25EF-D68E-4F7FD477873F}"/>
              </a:ext>
            </a:extLst>
          </p:cNvPr>
          <p:cNvSpPr txBox="1">
            <a:spLocks/>
          </p:cNvSpPr>
          <p:nvPr/>
        </p:nvSpPr>
        <p:spPr>
          <a:xfrm>
            <a:off x="6290631" y="1226893"/>
            <a:ext cx="5506619" cy="5281984"/>
          </a:xfrm>
          <a:prstGeom prst="rect">
            <a:avLst/>
          </a:prstGeom>
        </p:spPr>
        <p:txBody>
          <a:bodyPr vert="horz" lIns="0" tIns="0" rIns="0" bIns="0" numCol="1" spcCol="2743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i="0" kern="1200">
                <a:solidFill>
                  <a:srgbClr val="448ABA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448ABA"/>
              </a:buClr>
              <a:buFont typeface="Arial" charset="0"/>
              <a:buNone/>
              <a:defRPr sz="1800" b="0" i="0" kern="1200">
                <a:solidFill>
                  <a:srgbClr val="A7A8A9"/>
                </a:solidFill>
                <a:latin typeface="Arial" charset="0"/>
                <a:ea typeface="Arial" charset="0"/>
                <a:cs typeface="Arial" charset="0"/>
              </a:defRPr>
            </a:lvl2pPr>
            <a:lvl3pPr marL="594360" indent="-32004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448ABA"/>
              </a:buClr>
              <a:buFont typeface="Arial" charset="0"/>
              <a:buChar char="•"/>
              <a:defRPr sz="1800" b="0" i="0" kern="1200">
                <a:solidFill>
                  <a:srgbClr val="A7A8A9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Alcoholic </a:t>
            </a:r>
          </a:p>
          <a:p>
            <a:pPr marL="880110" lvl="2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Subscriptions/Clubs, Making Kits, Sponsored Events, Consumption of Alcohol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Dating Apps – Dating Services – Sexual Encounters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Advertising geared toward Children under 18 years of Age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Fantasy Sports and Sportsbooks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Shopping Rewards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Political Advertising Campaigns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Drug Usage – Legal and Non-Legal Substances, PSA Campaigns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Invasive Cosmetic Therapy (Lip Injections, Liposuction, </a:t>
            </a:r>
            <a:r>
              <a:rPr lang="en-US" sz="1200" dirty="0" err="1">
                <a:solidFill>
                  <a:schemeClr val="bg1"/>
                </a:solidFill>
              </a:rPr>
              <a:t>etc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200" b="1" u="sng" dirty="0">
              <a:solidFill>
                <a:schemeClr val="bg1"/>
              </a:solidFill>
            </a:endParaRPr>
          </a:p>
          <a:p>
            <a:pPr lvl="1"/>
            <a:r>
              <a:rPr lang="en-US" sz="1200" b="1" u="sng" dirty="0">
                <a:solidFill>
                  <a:schemeClr val="bg1"/>
                </a:solidFill>
              </a:rPr>
              <a:t>*ALL CONTENT ASSOCIATED WITH CLIENT CANNOT INCLUDE GRAPHIC VIOLENCE, SEXUAL CONTENT, SUGGESTIVE LANGUAGE, DRUG USAGE, AND/OR SHOCKING CONTENT*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3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itting in a room&#10;&#10;Description automatically generated with low confidence">
            <a:extLst>
              <a:ext uri="{FF2B5EF4-FFF2-40B4-BE49-F238E27FC236}">
                <a16:creationId xmlns:a16="http://schemas.microsoft.com/office/drawing/2014/main" id="{8A626D79-467A-F346-A40D-3A6891351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C555AE-6E8D-4967-8BE7-330767A6D5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9368" y="283410"/>
            <a:ext cx="11393264" cy="59436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WHAT IS TIKTOK? (Part 1)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4CCD301-A7EA-446E-BDE5-85C6887198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5346" y="1226893"/>
            <a:ext cx="7082218" cy="5281984"/>
          </a:xfrm>
        </p:spPr>
        <p:txBody>
          <a:bodyPr>
            <a:norm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 Social Media app that allows users to post videos ranging from a second to 3 minute long.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most downloaded apps in the World and United States since 2018.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Similar to other social media platforms users create a profile in order to post user generated content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48ABA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88011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52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itting in a room&#10;&#10;Description automatically generated with low confidence">
            <a:extLst>
              <a:ext uri="{FF2B5EF4-FFF2-40B4-BE49-F238E27FC236}">
                <a16:creationId xmlns:a16="http://schemas.microsoft.com/office/drawing/2014/main" id="{8A626D79-467A-F346-A40D-3A6891351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58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C555AE-6E8D-4967-8BE7-330767A6D5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9368" y="283410"/>
            <a:ext cx="11393264" cy="59436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Tik Tok Account Profile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4CCD301-A7EA-446E-BDE5-85C6887198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5346" y="1226893"/>
            <a:ext cx="7082218" cy="5281984"/>
          </a:xfrm>
        </p:spPr>
        <p:txBody>
          <a:bodyPr>
            <a:normAutofit/>
          </a:bodyPr>
          <a:lstStyle/>
          <a:p>
            <a:pPr lvl="1"/>
            <a:r>
              <a:rPr lang="en-US" dirty="0">
                <a:solidFill>
                  <a:schemeClr val="bg1"/>
                </a:solidFill>
              </a:rPr>
              <a:t>Each TikTok account has the following metrics 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Following- This is the number of people/accounts on TikTok that the account owner follows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Followers- This is the number of people/accounts on TikTok that follow the owner of the account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Likes- Cumulative number of all Likes received on the accounts uploaded content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48ABA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88011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88CCF2-3B9D-C9E9-FA72-8CD303173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4095" y="1302326"/>
            <a:ext cx="4051372" cy="394854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D29815A-759C-C8EA-92E8-E00F56B89262}"/>
              </a:ext>
            </a:extLst>
          </p:cNvPr>
          <p:cNvSpPr/>
          <p:nvPr/>
        </p:nvSpPr>
        <p:spPr>
          <a:xfrm>
            <a:off x="8569182" y="3509843"/>
            <a:ext cx="723959" cy="532229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61A671C-E4FE-96F1-D4FD-E3219E6AC66F}"/>
              </a:ext>
            </a:extLst>
          </p:cNvPr>
          <p:cNvSpPr/>
          <p:nvPr/>
        </p:nvSpPr>
        <p:spPr>
          <a:xfrm>
            <a:off x="9437801" y="3451732"/>
            <a:ext cx="723959" cy="532229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494DE87-52CE-21B1-14B5-82561611CAAA}"/>
              </a:ext>
            </a:extLst>
          </p:cNvPr>
          <p:cNvSpPr/>
          <p:nvPr/>
        </p:nvSpPr>
        <p:spPr>
          <a:xfrm>
            <a:off x="10306422" y="3429000"/>
            <a:ext cx="723959" cy="532229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itting in a room&#10;&#10;Description automatically generated with low confidence">
            <a:extLst>
              <a:ext uri="{FF2B5EF4-FFF2-40B4-BE49-F238E27FC236}">
                <a16:creationId xmlns:a16="http://schemas.microsoft.com/office/drawing/2014/main" id="{8A626D79-467A-F346-A40D-3A6891351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C555AE-6E8D-4967-8BE7-330767A6D5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9368" y="283410"/>
            <a:ext cx="11393264" cy="59436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TikTok Homepage- FYP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4CCD301-A7EA-446E-BDE5-85C6887198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5345" y="1226893"/>
            <a:ext cx="6838289" cy="5281984"/>
          </a:xfrm>
        </p:spPr>
        <p:txBody>
          <a:bodyPr/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For You Page (FYP)- main page users will see when opening TikTok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Showcases videos based on the individuals TikTok account interests.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Paid Media from business and influencers will run on the FYP</a:t>
            </a:r>
          </a:p>
          <a:p>
            <a:pPr lvl="2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88011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A8FD9D-9644-CC6A-53A3-76A8EFF71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908" y="453310"/>
            <a:ext cx="2882450" cy="605556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01E797F-60BF-9691-73FB-B86C1E2547E9}"/>
              </a:ext>
            </a:extLst>
          </p:cNvPr>
          <p:cNvSpPr/>
          <p:nvPr/>
        </p:nvSpPr>
        <p:spPr>
          <a:xfrm>
            <a:off x="8720487" y="809897"/>
            <a:ext cx="1515291" cy="3512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8DF0C8-BAB2-EA33-0EC1-6A40458640FF}"/>
              </a:ext>
            </a:extLst>
          </p:cNvPr>
          <p:cNvSpPr/>
          <p:nvPr/>
        </p:nvSpPr>
        <p:spPr>
          <a:xfrm>
            <a:off x="7996528" y="5781988"/>
            <a:ext cx="723959" cy="5322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itting in a room&#10;&#10;Description automatically generated with low confidence">
            <a:extLst>
              <a:ext uri="{FF2B5EF4-FFF2-40B4-BE49-F238E27FC236}">
                <a16:creationId xmlns:a16="http://schemas.microsoft.com/office/drawing/2014/main" id="{8A626D79-467A-F346-A40D-3A6891351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C555AE-6E8D-4967-8BE7-330767A6D5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9368" y="283410"/>
            <a:ext cx="11393264" cy="59436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Additional Pages on TikTok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4CCD301-A7EA-446E-BDE5-85C6887198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5345" y="1226893"/>
            <a:ext cx="6829235" cy="5281984"/>
          </a:xfrm>
        </p:spPr>
        <p:txBody>
          <a:bodyPr>
            <a:norm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Friends Page- showcases content shown to a user who are friends with the user and who are their followers </a:t>
            </a:r>
          </a:p>
          <a:p>
            <a:pPr marL="880110" lvl="2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Ads (Paid Media) are not served on this page.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Following Page- Showcases content created by followers and Friends (those who follow each other) </a:t>
            </a:r>
          </a:p>
          <a:p>
            <a:pPr marL="88011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Paid Media ads are no served on this page</a:t>
            </a:r>
          </a:p>
          <a:p>
            <a:pPr marL="88011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88011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lvl="2" indent="0">
              <a:buNone/>
            </a:pPr>
            <a:endParaRPr lang="en-US" u="sng" dirty="0">
              <a:solidFill>
                <a:schemeClr val="bg1"/>
              </a:solidFill>
            </a:endParaRPr>
          </a:p>
          <a:p>
            <a:pPr lvl="2" indent="0">
              <a:buNone/>
            </a:pPr>
            <a:r>
              <a:rPr lang="en-US" dirty="0">
                <a:solidFill>
                  <a:schemeClr val="bg1"/>
                </a:solidFill>
              </a:rPr>
              <a:t> 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88011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3D14AC-0721-D4D8-97A5-6F1FFBAC0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1422" y="426947"/>
            <a:ext cx="2940041" cy="618916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18DF0C8-BAB2-EA33-0EC1-6A40458640FF}"/>
              </a:ext>
            </a:extLst>
          </p:cNvPr>
          <p:cNvSpPr/>
          <p:nvPr/>
        </p:nvSpPr>
        <p:spPr>
          <a:xfrm>
            <a:off x="8846273" y="6169665"/>
            <a:ext cx="723959" cy="5322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01E797F-60BF-9691-73FB-B86C1E2547E9}"/>
              </a:ext>
            </a:extLst>
          </p:cNvPr>
          <p:cNvSpPr/>
          <p:nvPr/>
        </p:nvSpPr>
        <p:spPr>
          <a:xfrm>
            <a:off x="8965367" y="647606"/>
            <a:ext cx="1515291" cy="3512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7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56D021-A3A5-4566-BEF4-160A9A63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1127" y="1013005"/>
            <a:ext cx="6033356" cy="1658151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TikTok 102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InsideOut (@PixarInsideOut) / Twitter">
            <a:extLst>
              <a:ext uri="{FF2B5EF4-FFF2-40B4-BE49-F238E27FC236}">
                <a16:creationId xmlns:a16="http://schemas.microsoft.com/office/drawing/2014/main" id="{95C4B625-A74B-1184-641D-5E95D921ED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6" r="14515"/>
          <a:stretch/>
        </p:blipFill>
        <p:spPr bwMode="auto">
          <a:xfrm>
            <a:off x="5035420" y="0"/>
            <a:ext cx="71565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80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itting in a room&#10;&#10;Description automatically generated with low confidence">
            <a:extLst>
              <a:ext uri="{FF2B5EF4-FFF2-40B4-BE49-F238E27FC236}">
                <a16:creationId xmlns:a16="http://schemas.microsoft.com/office/drawing/2014/main" id="{8A626D79-467A-F346-A40D-3A6891351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C555AE-6E8D-4967-8BE7-330767A6D5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9368" y="283410"/>
            <a:ext cx="11393264" cy="59436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THE FORMATION- Pre-Sales Checklist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4CCD301-A7EA-446E-BDE5-85C6887198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5345" y="1226893"/>
            <a:ext cx="7574317" cy="5281984"/>
          </a:xfrm>
        </p:spPr>
        <p:txBody>
          <a:bodyPr>
            <a:normAutofit/>
          </a:bodyPr>
          <a:lstStyle/>
          <a:p>
            <a:pPr lvl="1"/>
            <a:r>
              <a:rPr lang="en-US" dirty="0">
                <a:solidFill>
                  <a:schemeClr val="bg1"/>
                </a:solidFill>
              </a:rPr>
              <a:t>Digital and Local sales review following prior to proposing</a:t>
            </a:r>
          </a:p>
          <a:p>
            <a:pPr marL="88011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Category lists- Is the client on the prohibited category list? </a:t>
            </a:r>
          </a:p>
          <a:p>
            <a:pPr marL="1885950" lvl="3" indent="-285750"/>
            <a:r>
              <a:rPr lang="en-US" dirty="0">
                <a:solidFill>
                  <a:schemeClr val="bg1"/>
                </a:solidFill>
              </a:rPr>
              <a:t>If answer is yes, then pivot to other digital offerings </a:t>
            </a:r>
          </a:p>
          <a:p>
            <a:pPr marL="880110" lvl="2" indent="-285750"/>
            <a:r>
              <a:rPr lang="en-US" dirty="0">
                <a:solidFill>
                  <a:schemeClr val="bg1"/>
                </a:solidFill>
              </a:rPr>
              <a:t>Client does not have Firewall Restrictions allowing them to access the Portals</a:t>
            </a:r>
          </a:p>
          <a:p>
            <a:pPr marL="880110" lvl="2" indent="-285750"/>
            <a:r>
              <a:rPr lang="en-US" dirty="0">
                <a:solidFill>
                  <a:schemeClr val="bg1"/>
                </a:solidFill>
              </a:rPr>
              <a:t>Client collaboration- is the client able and willing to collaborate through the entire process which will be from campaign start to end date</a:t>
            </a:r>
          </a:p>
          <a:p>
            <a:pPr marL="1885950" lvl="3" indent="-285750"/>
            <a:r>
              <a:rPr lang="en-US" dirty="0"/>
              <a:t>Must adhere to turnaround times laid out in document and communicated via email</a:t>
            </a:r>
          </a:p>
          <a:p>
            <a:pPr marL="880110" lvl="2" indent="-285750"/>
            <a:r>
              <a:rPr lang="en-US" sz="1600" dirty="0">
                <a:solidFill>
                  <a:schemeClr val="bg1"/>
                </a:solidFill>
              </a:rPr>
              <a:t>The above needs to be agreed upon prior to filling out the Campaign Brief.</a:t>
            </a:r>
          </a:p>
          <a:p>
            <a:pPr marL="880110" lvl="2" indent="-285750"/>
            <a:r>
              <a:rPr lang="en-US" sz="1600" dirty="0">
                <a:solidFill>
                  <a:schemeClr val="bg1"/>
                </a:solidFill>
              </a:rPr>
              <a:t>Start date of the Campaign needs to be 6-8 weeks out from close of deal </a:t>
            </a:r>
          </a:p>
          <a:p>
            <a:pPr marL="880110" lvl="2" indent="-285750"/>
            <a:endParaRPr lang="en-US" sz="1600" dirty="0">
              <a:solidFill>
                <a:schemeClr val="bg1"/>
              </a:solidFill>
            </a:endParaRPr>
          </a:p>
          <a:p>
            <a:pPr marL="1885950" lvl="3" indent="-285750"/>
            <a:endParaRPr lang="en-US" dirty="0"/>
          </a:p>
          <a:p>
            <a:pPr marL="1885950" lvl="3" indent="-285750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88011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 descr="Tik Tok Tiktok Art - Free vector graphic on Pixabay">
            <a:extLst>
              <a:ext uri="{FF2B5EF4-FFF2-40B4-BE49-F238E27FC236}">
                <a16:creationId xmlns:a16="http://schemas.microsoft.com/office/drawing/2014/main" id="{808FE60B-BAC7-02CF-2EB0-0E793253E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005" y="3084723"/>
            <a:ext cx="3848548" cy="348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85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itting in a room&#10;&#10;Description automatically generated with low confidence">
            <a:extLst>
              <a:ext uri="{FF2B5EF4-FFF2-40B4-BE49-F238E27FC236}">
                <a16:creationId xmlns:a16="http://schemas.microsoft.com/office/drawing/2014/main" id="{8A626D79-467A-F346-A40D-3A6891351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4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C555AE-6E8D-4967-8BE7-330767A6D5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9368" y="283410"/>
            <a:ext cx="11393264" cy="59436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THE BEGINNING- Post Sale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4CCD301-A7EA-446E-BDE5-85C6887198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4525" y="999241"/>
            <a:ext cx="8583992" cy="5486399"/>
          </a:xfrm>
        </p:spPr>
        <p:txBody>
          <a:bodyPr>
            <a:norm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Internal: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Digital Ad Ops receives confirmation of WON from CM team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Digital Ad Ops sends welcome email to Digital AD with Local Sales </a:t>
            </a:r>
            <a:r>
              <a:rPr lang="en-US" dirty="0" err="1">
                <a:solidFill>
                  <a:schemeClr val="bg1"/>
                </a:solidFill>
              </a:rPr>
              <a:t>cc’ed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Digital AD works with client to fill out Tik Tok campaign brief and submits completed brief (campaign brief slide 4 for details)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Vendor (RAD) &amp; NCM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Campaign Brief kicks off Tik Tok process between NCM and RAD </a:t>
            </a:r>
          </a:p>
          <a:p>
            <a:pPr marL="1885950" lvl="3" indent="-285750"/>
            <a:endParaRPr lang="en-US" dirty="0">
              <a:solidFill>
                <a:schemeClr val="bg1"/>
              </a:solidFill>
            </a:endParaRPr>
          </a:p>
          <a:p>
            <a:pPr marL="880110" lvl="2" indent="-285750"/>
            <a:endParaRPr lang="en-US" dirty="0">
              <a:solidFill>
                <a:schemeClr val="bg1"/>
              </a:solidFill>
            </a:endParaRPr>
          </a:p>
          <a:p>
            <a:pPr lvl="3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48ABA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88011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50" name="Picture 2" descr="Transparent Social Media Graphics Png - Social Media Recommendations, Png  Download - kindpng">
            <a:extLst>
              <a:ext uri="{FF2B5EF4-FFF2-40B4-BE49-F238E27FC236}">
                <a16:creationId xmlns:a16="http://schemas.microsoft.com/office/drawing/2014/main" id="{5A705CE1-1C09-4F00-80E3-03C9CF109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863" y="1616523"/>
            <a:ext cx="2702791" cy="339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5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itting in a room&#10;&#10;Description automatically generated with low confidence">
            <a:extLst>
              <a:ext uri="{FF2B5EF4-FFF2-40B4-BE49-F238E27FC236}">
                <a16:creationId xmlns:a16="http://schemas.microsoft.com/office/drawing/2014/main" id="{8A626D79-467A-F346-A40D-3A6891351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C555AE-6E8D-4967-8BE7-330767A6D5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9368" y="283410"/>
            <a:ext cx="11393264" cy="59436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CAMPAIGN BRIEF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4CCD301-A7EA-446E-BDE5-85C6887198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5345" y="1226893"/>
            <a:ext cx="6838289" cy="5281984"/>
          </a:xfrm>
        </p:spPr>
        <p:txBody>
          <a:bodyPr>
            <a:normAutofit/>
          </a:bodyPr>
          <a:lstStyle/>
          <a:p>
            <a:pPr lvl="1"/>
            <a:r>
              <a:rPr lang="en-US" dirty="0">
                <a:solidFill>
                  <a:schemeClr val="bg1"/>
                </a:solidFill>
              </a:rPr>
              <a:t>Purpose- Provide comprehensive overview of campaign objective, messaging and ideal influencer </a:t>
            </a:r>
          </a:p>
          <a:p>
            <a:pPr lvl="2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Must be filled out in its entirety and be as descriptive as possible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Ideal (Post of influencer) influencers- these should be nano or micro influencers. Describing characteristics that the influencer has is equally important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List out any requirements that are needed to be in the video including specific actions and wording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Include hashtags and link to client’s Tik Tok page.</a:t>
            </a:r>
          </a:p>
          <a:p>
            <a:pPr marL="88011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If client doesn’t have a page please ask them to create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Ad Ops will review Campaign Brief upon </a:t>
            </a:r>
            <a:r>
              <a:rPr lang="en-US" u="sng" dirty="0">
                <a:solidFill>
                  <a:schemeClr val="bg1"/>
                </a:solidFill>
              </a:rPr>
              <a:t>3 business days </a:t>
            </a:r>
            <a:r>
              <a:rPr lang="en-US" dirty="0">
                <a:solidFill>
                  <a:schemeClr val="bg1"/>
                </a:solidFill>
              </a:rPr>
              <a:t>of receipt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bg1"/>
                </a:solidFill>
              </a:rPr>
              <a:t>Once submitted no changes can be made</a:t>
            </a:r>
            <a:r>
              <a:rPr lang="en-US" dirty="0">
                <a:solidFill>
                  <a:schemeClr val="bg1"/>
                </a:solidFill>
              </a:rPr>
              <a:t>. Anything provided after the client submits will be considered a revision and additional costs will apply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88011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755A13-A4C6-FBA2-2C72-34CE87BFD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006" y="3537526"/>
            <a:ext cx="4833758" cy="2690091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7127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1198</Words>
  <Application>Microsoft Office PowerPoint</Application>
  <PresentationFormat>Widescreen</PresentationFormat>
  <Paragraphs>172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Avenir Book</vt:lpstr>
      <vt:lpstr>Calibri</vt:lpstr>
      <vt:lpstr>Calibri Light</vt:lpstr>
      <vt:lpstr>Office Theme</vt:lpstr>
      <vt:lpstr>TikTok 101</vt:lpstr>
      <vt:lpstr>PowerPoint Presentation</vt:lpstr>
      <vt:lpstr>PowerPoint Presentation</vt:lpstr>
      <vt:lpstr>PowerPoint Presentation</vt:lpstr>
      <vt:lpstr>PowerPoint Presentation</vt:lpstr>
      <vt:lpstr>TikTok 102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TikTok Walkthrough Digital Sales</dc:title>
  <dc:creator>Ryan Kalmbach</dc:creator>
  <cp:lastModifiedBy>Ryan Kalmbach</cp:lastModifiedBy>
  <cp:revision>7</cp:revision>
  <dcterms:created xsi:type="dcterms:W3CDTF">2022-09-20T16:11:40Z</dcterms:created>
  <dcterms:modified xsi:type="dcterms:W3CDTF">2024-01-31T14:59:57Z</dcterms:modified>
</cp:coreProperties>
</file>